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14" r:id="rId2"/>
    <p:sldId id="315" r:id="rId3"/>
    <p:sldId id="320" r:id="rId4"/>
    <p:sldId id="359" r:id="rId5"/>
    <p:sldId id="357" r:id="rId6"/>
    <p:sldId id="298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4" pos="4309" userDrawn="1">
          <p15:clr>
            <a:srgbClr val="A4A3A4"/>
          </p15:clr>
        </p15:guide>
        <p15:guide id="5" pos="1451" userDrawn="1">
          <p15:clr>
            <a:srgbClr val="A4A3A4"/>
          </p15:clr>
        </p15:guide>
        <p15:guide id="7" pos="4037" userDrawn="1">
          <p15:clr>
            <a:srgbClr val="A4A3A4"/>
          </p15:clr>
        </p15:guide>
        <p15:guide id="8" orient="horz" pos="2232" userDrawn="1">
          <p15:clr>
            <a:srgbClr val="A4A3A4"/>
          </p15:clr>
        </p15:guide>
        <p15:guide id="10" orient="horz" pos="418" userDrawn="1">
          <p15:clr>
            <a:srgbClr val="A4A3A4"/>
          </p15:clr>
        </p15:guide>
        <p15:guide id="12" pos="5601">
          <p15:clr>
            <a:srgbClr val="A4A3A4"/>
          </p15:clr>
        </p15:guide>
        <p15:guide id="13" pos="181" userDrawn="1">
          <p15:clr>
            <a:srgbClr val="A4A3A4"/>
          </p15:clr>
        </p15:guide>
        <p15:guide id="14" pos="2879">
          <p15:clr>
            <a:srgbClr val="A4A3A4"/>
          </p15:clr>
        </p15:guide>
        <p15:guide id="15" orient="horz" pos="2777" userDrawn="1">
          <p15:clr>
            <a:srgbClr val="A4A3A4"/>
          </p15:clr>
        </p15:guide>
        <p15:guide id="16" pos="23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浅色样式 1 - 强调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5854" autoAdjust="0"/>
    <p:restoredTop sz="94660"/>
  </p:normalViewPr>
  <p:slideViewPr>
    <p:cSldViewPr snapToGrid="0">
      <p:cViewPr>
        <p:scale>
          <a:sx n="100" d="100"/>
          <a:sy n="100" d="100"/>
        </p:scale>
        <p:origin x="-396" y="486"/>
      </p:cViewPr>
      <p:guideLst>
        <p:guide orient="horz" pos="1620"/>
        <p:guide orient="horz" pos="2232"/>
        <p:guide orient="horz" pos="418"/>
        <p:guide orient="horz" pos="2777"/>
        <p:guide pos="2880"/>
        <p:guide pos="4309"/>
        <p:guide pos="1451"/>
        <p:guide pos="4037"/>
        <p:guide pos="5601"/>
        <p:guide pos="181"/>
        <p:guide pos="2879"/>
        <p:guide pos="2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44578-6DCC-5A46-82E6-5E9EBAFEE3EA}" type="datetimeFigureOut">
              <a:rPr kumimoji="1" lang="zh-CN" altLang="en-US" smtClean="0"/>
              <a:pPr/>
              <a:t>2018/3/30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E1267-0A33-094B-878F-7FFC6BB32FA7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7257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31732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E7F8-BB20-40E6-9FC9-A1CDCC070B22}" type="datetimeFigureOut">
              <a:rPr lang="zh-CN" altLang="en-US" smtClean="0"/>
              <a:pPr/>
              <a:t>2018/3/30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F539-F336-4CCB-B63D-26F33DEE26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16904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5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E7F8-BB20-40E6-9FC9-A1CDCC070B22}" type="datetimeFigureOut">
              <a:rPr lang="zh-CN" altLang="en-US" smtClean="0"/>
              <a:pPr/>
              <a:t>2018/3/30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F539-F336-4CCB-B63D-26F33DEE26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60697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30439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11646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E7F8-BB20-40E6-9FC9-A1CDCC070B22}" type="datetimeFigureOut">
              <a:rPr lang="zh-CN" altLang="en-US" smtClean="0"/>
              <a:pPr/>
              <a:t>2018/3/30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F539-F336-4CCB-B63D-26F33DEE26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00942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5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5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E7F8-BB20-40E6-9FC9-A1CDCC070B22}" type="datetimeFigureOut">
              <a:rPr lang="zh-CN" altLang="en-US" smtClean="0"/>
              <a:pPr/>
              <a:t>2018/3/30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F539-F336-4CCB-B63D-26F33DEE26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68653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E7F8-BB20-40E6-9FC9-A1CDCC070B22}" type="datetimeFigureOut">
              <a:rPr lang="zh-CN" altLang="en-US" smtClean="0"/>
              <a:pPr/>
              <a:t>2018/3/30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F539-F336-4CCB-B63D-26F33DEE26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7903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E7F8-BB20-40E6-9FC9-A1CDCC070B22}" type="datetimeFigureOut">
              <a:rPr lang="zh-CN" altLang="en-US" smtClean="0"/>
              <a:pPr/>
              <a:t>2018/3/30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F539-F336-4CCB-B63D-26F33DEE26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19384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E7F8-BB20-40E6-9FC9-A1CDCC070B22}" type="datetimeFigureOut">
              <a:rPr lang="zh-CN" altLang="en-US" smtClean="0"/>
              <a:pPr/>
              <a:t>2018/3/30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F539-F336-4CCB-B63D-26F33DEE26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75209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0E7F8-BB20-40E6-9FC9-A1CDCC070B22}" type="datetimeFigureOut">
              <a:rPr lang="zh-CN" altLang="en-US" smtClean="0"/>
              <a:pPr/>
              <a:t>2018/3/30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CF539-F336-4CCB-B63D-26F33DEE26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8674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0E7F8-BB20-40E6-9FC9-A1CDCC070B22}" type="datetimeFigureOut">
              <a:rPr lang="zh-CN" altLang="en-US" smtClean="0"/>
              <a:pPr/>
              <a:t>2018/3/30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CF539-F336-4CCB-B63D-26F33DEE26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352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66982" y="274685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学生</a:t>
            </a:r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参赛指引</a:t>
            </a:r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52011" y="2167974"/>
            <a:ext cx="4877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华为</a:t>
            </a:r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赞助“南阳师范学院数学建模校内</a:t>
            </a:r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赛</a:t>
            </a:r>
            <a:r>
              <a:rPr lang="zh-CN" altLang="en-US" dirty="0" smtClean="0">
                <a:latin typeface="等线" panose="02010600030101010101" pitchFamily="2" charset="-122"/>
                <a:ea typeface="等线" panose="02010600030101010101" pitchFamily="2" charset="-122"/>
              </a:rPr>
              <a:t>”</a:t>
            </a:r>
            <a:endParaRPr lang="zh-CN" altLang="en-US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335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07246" y="2142072"/>
            <a:ext cx="3774052" cy="932232"/>
            <a:chOff x="3173804" y="1851750"/>
            <a:chExt cx="5100814" cy="1125035"/>
          </a:xfrm>
        </p:grpSpPr>
        <p:sp>
          <p:nvSpPr>
            <p:cNvPr id="5" name="文本框 4"/>
            <p:cNvSpPr txBox="1"/>
            <p:nvPr/>
          </p:nvSpPr>
          <p:spPr>
            <a:xfrm>
              <a:off x="3173804" y="2688158"/>
              <a:ext cx="800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200"/>
              </a:lvl1pPr>
            </a:lstStyle>
            <a:p>
              <a:r>
                <a:rPr lang="zh-CN" altLang="en-US" dirty="0">
                  <a:latin typeface="等线" panose="02010600030101010101" pitchFamily="2" charset="-122"/>
                  <a:ea typeface="等线" panose="02010600030101010101" pitchFamily="2" charset="-122"/>
                </a:rPr>
                <a:t>建立账号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26312" y="1851751"/>
              <a:ext cx="753750" cy="720000"/>
            </a:xfrm>
            <a:prstGeom prst="rect">
              <a:avLst/>
            </a:prstGeom>
            <a:effectLst/>
          </p:spPr>
        </p:pic>
        <p:sp>
          <p:nvSpPr>
            <p:cNvPr id="7" name="文本框 6"/>
            <p:cNvSpPr txBox="1"/>
            <p:nvPr/>
          </p:nvSpPr>
          <p:spPr>
            <a:xfrm>
              <a:off x="4619961" y="2699786"/>
              <a:ext cx="800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200"/>
              </a:lvl1pPr>
            </a:lstStyle>
            <a:p>
              <a:r>
                <a:rPr lang="zh-CN" altLang="en-US" dirty="0" smtClean="0">
                  <a:latin typeface="等线" panose="02010600030101010101" pitchFamily="2" charset="-122"/>
                  <a:ea typeface="等线" panose="02010600030101010101" pitchFamily="2" charset="-122"/>
                </a:rPr>
                <a:t>竞赛报名</a:t>
              </a:r>
              <a:endParaRPr lang="zh-CN" altLang="en-US" dirty="0">
                <a:latin typeface="等线" panose="02010600030101010101" pitchFamily="2" charset="-122"/>
                <a:ea typeface="等线" panose="02010600030101010101" pitchFamily="2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96153" y="1851750"/>
              <a:ext cx="602353" cy="720000"/>
            </a:xfrm>
            <a:prstGeom prst="rect">
              <a:avLst/>
            </a:prstGeom>
            <a:effectLst/>
          </p:spPr>
        </p:pic>
        <p:sp>
          <p:nvSpPr>
            <p:cNvPr id="8" name="文本框 7"/>
            <p:cNvSpPr txBox="1"/>
            <p:nvPr/>
          </p:nvSpPr>
          <p:spPr>
            <a:xfrm>
              <a:off x="7166624" y="2688156"/>
              <a:ext cx="11079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200"/>
              </a:lvl1pPr>
            </a:lstStyle>
            <a:p>
              <a:r>
                <a:rPr lang="zh-CN" altLang="en-US" dirty="0">
                  <a:latin typeface="等线" panose="02010600030101010101" pitchFamily="2" charset="-122"/>
                  <a:ea typeface="等线" panose="02010600030101010101" pitchFamily="2" charset="-122"/>
                </a:rPr>
                <a:t>公示竞赛结果</a:t>
              </a: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56701" y="1851750"/>
              <a:ext cx="830875" cy="720000"/>
            </a:xfrm>
            <a:prstGeom prst="rect">
              <a:avLst/>
            </a:prstGeom>
            <a:effectLst/>
          </p:spPr>
        </p:pic>
        <p:sp>
          <p:nvSpPr>
            <p:cNvPr id="9" name="文本框 8"/>
            <p:cNvSpPr txBox="1"/>
            <p:nvPr/>
          </p:nvSpPr>
          <p:spPr>
            <a:xfrm>
              <a:off x="5707724" y="2688156"/>
              <a:ext cx="11079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200"/>
              </a:lvl1pPr>
            </a:lstStyle>
            <a:p>
              <a:r>
                <a:rPr lang="zh-CN" altLang="zh-CN" dirty="0">
                  <a:latin typeface="等线" panose="02010600030101010101" pitchFamily="2" charset="-122"/>
                  <a:ea typeface="等线" panose="02010600030101010101" pitchFamily="2" charset="-122"/>
                </a:rPr>
                <a:t>提交参赛作品</a:t>
              </a: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924366" y="1851750"/>
              <a:ext cx="906475" cy="720000"/>
            </a:xfrm>
            <a:prstGeom prst="rect">
              <a:avLst/>
            </a:prstGeom>
            <a:effectLst/>
          </p:spPr>
        </p:pic>
        <p:sp>
          <p:nvSpPr>
            <p:cNvPr id="32" name="右箭头 31"/>
            <p:cNvSpPr/>
            <p:nvPr/>
          </p:nvSpPr>
          <p:spPr>
            <a:xfrm>
              <a:off x="4309242" y="2096673"/>
              <a:ext cx="273475" cy="23015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右箭头 33"/>
            <p:cNvSpPr/>
            <p:nvPr/>
          </p:nvSpPr>
          <p:spPr>
            <a:xfrm>
              <a:off x="5524698" y="2096672"/>
              <a:ext cx="273476" cy="23015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右箭头 34"/>
            <p:cNvSpPr/>
            <p:nvPr/>
          </p:nvSpPr>
          <p:spPr>
            <a:xfrm>
              <a:off x="6957033" y="2096671"/>
              <a:ext cx="273476" cy="23015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060702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3463" y="2031750"/>
            <a:ext cx="903530" cy="1080000"/>
          </a:xfrm>
          <a:prstGeom prst="rect">
            <a:avLst/>
          </a:prstGeom>
          <a:effectLst/>
        </p:spPr>
      </p:pic>
      <p:sp>
        <p:nvSpPr>
          <p:cNvPr id="10" name="文本框 9"/>
          <p:cNvSpPr txBox="1"/>
          <p:nvPr/>
        </p:nvSpPr>
        <p:spPr>
          <a:xfrm>
            <a:off x="3708399" y="975151"/>
            <a:ext cx="5064125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ea"/>
              <a:buAutoNum type="circleNumDbPlain"/>
            </a:pPr>
            <a:r>
              <a:rPr lang="zh-CN" altLang="zh-CN" sz="1200" dirty="0">
                <a:latin typeface="等线" panose="02010600030101010101" pitchFamily="2" charset="-122"/>
                <a:ea typeface="等线" panose="02010600030101010101" pitchFamily="2" charset="-122"/>
              </a:rPr>
              <a:t>所有</a:t>
            </a:r>
            <a:r>
              <a:rPr lang="zh-CN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参赛者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必须</a:t>
            </a:r>
            <a:r>
              <a:rPr lang="zh-CN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在</a:t>
            </a:r>
            <a:r>
              <a:rPr lang="zh-CN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平台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（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http://school.futurelab.tv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）上</a:t>
            </a:r>
            <a:r>
              <a:rPr lang="zh-CN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注册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个人</a:t>
            </a:r>
            <a:r>
              <a:rPr lang="zh-CN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账号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，注册完成后搜索“南阳师范学院数学建模校内赛”，即可进入参赛报名页面。</a:t>
            </a:r>
            <a:endParaRPr lang="en-US" altLang="zh-CN" sz="1200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228600" indent="-228600">
              <a:spcBef>
                <a:spcPts val="600"/>
              </a:spcBef>
              <a:buFont typeface="+mj-ea"/>
              <a:buAutoNum type="circleNumDbPlain"/>
            </a:pP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三个人组一个参赛队，具体方法：队长先在参赛报名页面注册一个参赛队，并通过手机短信邀请队友加入本队，队友接收到队伍编号后，从参赛页面加入，从而完成组队</a:t>
            </a:r>
            <a:r>
              <a:rPr lang="zh-CN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工作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en-US" altLang="zh-CN" sz="1200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228600" indent="-228600">
              <a:spcBef>
                <a:spcPts val="600"/>
              </a:spcBef>
              <a:buFont typeface="+mj-ea"/>
              <a:buAutoNum type="circleNumDbPlain"/>
            </a:pP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注册和组队工作可自行完成，也可在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2018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年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月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11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日下午在科技楼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616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房间完成（现场会有工作人员指导）。</a:t>
            </a:r>
            <a:endParaRPr lang="en-US" altLang="zh-CN" sz="1200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228600" indent="-228600">
              <a:spcBef>
                <a:spcPts val="600"/>
              </a:spcBef>
              <a:buFont typeface="+mj-ea"/>
              <a:buAutoNum type="circleNumDbPlain"/>
            </a:pP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报名情况均以平台上的信息为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准。注册及组队不成功的试卷答案一律视为无效答案，不能参加最终的评奖。</a:t>
            </a:r>
            <a:endParaRPr lang="en-US" altLang="zh-CN" sz="1200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228600" indent="-228600">
              <a:spcBef>
                <a:spcPts val="600"/>
              </a:spcBef>
              <a:buFont typeface="+mj-ea"/>
              <a:buAutoNum type="circleNumDbPlain"/>
            </a:pP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所有参赛队必须在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2018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年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月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15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日下午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5:00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前将试题答案的电子版上传到华为公益赛平台，否则视为参赛失败，试卷答案无效。</a:t>
            </a:r>
            <a:endParaRPr lang="en-US" altLang="zh-CN" sz="1200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228600" indent="-228600">
              <a:spcBef>
                <a:spcPts val="600"/>
              </a:spcBef>
              <a:buFont typeface="+mj-ea"/>
              <a:buAutoNum type="circleNumDbPlain"/>
            </a:pP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本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次团体赛设一等奖三项、二等奖和三等奖各若干项。华为公司对获得一等奖第一名、第二名和第三名的参赛队分别奖励现金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6000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元、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4000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元和</a:t>
            </a:r>
            <a:r>
              <a:rPr lang="en-US" altLang="zh-CN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2000</a:t>
            </a: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元（税前）。</a:t>
            </a:r>
            <a:endParaRPr lang="en-US" altLang="zh-CN" sz="1200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228600" indent="-228600">
              <a:spcBef>
                <a:spcPts val="600"/>
              </a:spcBef>
              <a:buFont typeface="+mj-ea"/>
              <a:buAutoNum type="circleNumDbPlain"/>
            </a:pPr>
            <a:endParaRPr lang="zh-CN" altLang="en-US" sz="1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1"/>
            <a:ext cx="9144000" cy="66862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64114" y="103481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</a:rPr>
              <a:t>竞赛报名</a:t>
            </a:r>
            <a:endParaRPr lang="zh-CN" altLang="zh-CN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4128" y="1"/>
            <a:ext cx="902825" cy="9028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4</a:t>
            </a:r>
            <a:endParaRPr lang="zh-CN" altLang="en-US" sz="3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9" name="直角三角形 8"/>
          <p:cNvSpPr/>
          <p:nvPr/>
        </p:nvSpPr>
        <p:spPr>
          <a:xfrm flipV="1">
            <a:off x="1196951" y="668627"/>
            <a:ext cx="130655" cy="234199"/>
          </a:xfrm>
          <a:prstGeom prst="rtTriangl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91232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14645" y="0"/>
            <a:ext cx="9370116" cy="5143500"/>
          </a:xfrm>
          <a:prstGeom prst="rect">
            <a:avLst/>
          </a:prstGeom>
        </p:spPr>
      </p:pic>
      <p:sp>
        <p:nvSpPr>
          <p:cNvPr id="3" name="右箭头 2"/>
          <p:cNvSpPr/>
          <p:nvPr/>
        </p:nvSpPr>
        <p:spPr>
          <a:xfrm rot="17318743">
            <a:off x="6200091" y="3045515"/>
            <a:ext cx="628650" cy="4762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356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708400" y="2340917"/>
            <a:ext cx="4867367" cy="461665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28600" lvl="0" indent="-228600">
              <a:lnSpc>
                <a:spcPct val="200000"/>
              </a:lnSpc>
              <a:buFont typeface="+mj-ea"/>
              <a:buAutoNum type="circleNumDbPlain"/>
            </a:pPr>
            <a:r>
              <a:rPr lang="zh-CN" altLang="en-US" sz="1200" dirty="0" smtClean="0">
                <a:latin typeface="等线" panose="02010600030101010101" pitchFamily="2" charset="-122"/>
                <a:ea typeface="等线" panose="02010600030101010101" pitchFamily="2" charset="-122"/>
              </a:rPr>
              <a:t>对于平台在操作过程中遇到的任何问题都可以咨询客服人员解决</a:t>
            </a:r>
            <a:endParaRPr lang="zh-CN" altLang="zh-CN" sz="12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0" y="1"/>
            <a:ext cx="9144000" cy="668627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170303" y="9323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</a:rPr>
              <a:t>客服</a:t>
            </a:r>
            <a:endParaRPr lang="zh-CN" altLang="zh-CN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4128" y="1"/>
            <a:ext cx="902825" cy="9028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9</a:t>
            </a:r>
            <a:endParaRPr lang="zh-CN" altLang="en-US" sz="3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12" name="直角三角形 11"/>
          <p:cNvSpPr/>
          <p:nvPr/>
        </p:nvSpPr>
        <p:spPr>
          <a:xfrm flipV="1">
            <a:off x="1196951" y="668627"/>
            <a:ext cx="130655" cy="234199"/>
          </a:xfrm>
          <a:prstGeom prst="rtTriangl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3463" y="1966913"/>
            <a:ext cx="1209674" cy="1209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8318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93836" y="2156251"/>
            <a:ext cx="21531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等线" panose="02010600030101010101" pitchFamily="2" charset="-122"/>
                <a:ea typeface="等线" panose="02010600030101010101" pitchFamily="2" charset="-122"/>
              </a:rPr>
              <a:t>Thanks</a:t>
            </a:r>
            <a:endParaRPr lang="zh-CN" alt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7896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我懂个P">
      <a:dk1>
        <a:srgbClr val="2E2E2E"/>
      </a:dk1>
      <a:lt1>
        <a:sysClr val="window" lastClr="FFFFFF"/>
      </a:lt1>
      <a:dk2>
        <a:srgbClr val="44546A"/>
      </a:dk2>
      <a:lt2>
        <a:srgbClr val="E7E6E6"/>
      </a:lt2>
      <a:accent1>
        <a:srgbClr val="FFD03B"/>
      </a:accent1>
      <a:accent2>
        <a:srgbClr val="2E2E2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D03B"/>
      </a:hlink>
      <a:folHlink>
        <a:srgbClr val="954F72"/>
      </a:folHlink>
    </a:clrScheme>
    <a:fontScheme name="自定义 4">
      <a:majorFont>
        <a:latin typeface="Segoe UI Light 8"/>
        <a:ea typeface="微软雅黑"/>
        <a:cs typeface=""/>
      </a:majorFont>
      <a:minorFont>
        <a:latin typeface="Segoe UI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7668</TotalTime>
  <Words>282</Words>
  <Application>Microsoft Macintosh PowerPoint</Application>
  <PresentationFormat>全屏显示(16:9)</PresentationFormat>
  <Paragraphs>18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Ray</dc:creator>
  <cp:lastModifiedBy>微软用户</cp:lastModifiedBy>
  <cp:revision>229</cp:revision>
  <dcterms:created xsi:type="dcterms:W3CDTF">2014-06-11T02:43:47Z</dcterms:created>
  <dcterms:modified xsi:type="dcterms:W3CDTF">2018-03-30T05:19:25Z</dcterms:modified>
</cp:coreProperties>
</file>